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1" r:id="rId4"/>
    <p:sldId id="272" r:id="rId5"/>
    <p:sldId id="273" r:id="rId6"/>
    <p:sldId id="274" r:id="rId7"/>
    <p:sldId id="258" r:id="rId8"/>
    <p:sldId id="260" r:id="rId9"/>
    <p:sldId id="261" r:id="rId10"/>
    <p:sldId id="262" r:id="rId11"/>
    <p:sldId id="263" r:id="rId12"/>
    <p:sldId id="264" r:id="rId13"/>
    <p:sldId id="275" r:id="rId14"/>
    <p:sldId id="278" r:id="rId15"/>
    <p:sldId id="276" r:id="rId16"/>
    <p:sldId id="277" r:id="rId17"/>
    <p:sldId id="267" r:id="rId18"/>
    <p:sldId id="269" r:id="rId19"/>
  </p:sldIdLst>
  <p:sldSz cx="9144000" cy="6858000" type="screen4x3"/>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2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18E8787F-E115-4137-84EA-60AB89B224E4}" type="datetimeFigureOut">
              <a:rPr lang="da-DK" smtClean="0"/>
              <a:pPr/>
              <a:t>24-04-2012</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95698418-3C43-4AF1-AF8D-25E81F94981A}" type="slidenum">
              <a:rPr lang="da-DK" smtClean="0"/>
              <a:pPr/>
              <a:t>‹nr.›</a:t>
            </a:fld>
            <a:endParaRPr lang="da-D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E8787F-E115-4137-84EA-60AB89B224E4}" type="datetimeFigureOut">
              <a:rPr lang="da-DK" smtClean="0"/>
              <a:pPr/>
              <a:t>24-04-2012</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98418-3C43-4AF1-AF8D-25E81F94981A}"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ucc.dk/udviklingogforskning/udviklings-ogforskningsprogrammer/didaktikoglaeringsrum/2136/genderingictineverydaylife/"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style>
          <a:lnRef idx="1">
            <a:schemeClr val="dk1"/>
          </a:lnRef>
          <a:fillRef idx="2">
            <a:schemeClr val="dk1"/>
          </a:fillRef>
          <a:effectRef idx="1">
            <a:schemeClr val="dk1"/>
          </a:effectRef>
          <a:fontRef idx="minor">
            <a:schemeClr val="dk1"/>
          </a:fontRef>
        </p:style>
        <p:txBody>
          <a:bodyPr/>
          <a:lstStyle/>
          <a:p>
            <a:r>
              <a:rPr lang="da-DK" b="1" dirty="0" smtClean="0"/>
              <a:t>Unges mediekultur</a:t>
            </a:r>
            <a:endParaRPr lang="da-DK" b="1" dirty="0"/>
          </a:p>
        </p:txBody>
      </p:sp>
      <p:sp>
        <p:nvSpPr>
          <p:cNvPr id="3" name="Undertitel 2"/>
          <p:cNvSpPr>
            <a:spLocks noGrp="1"/>
          </p:cNvSpPr>
          <p:nvPr>
            <p:ph type="subTitle" idx="1"/>
          </p:nvPr>
        </p:nvSpPr>
        <p:spPr>
          <a:xfrm>
            <a:off x="1371600" y="4725144"/>
            <a:ext cx="6400800" cy="913656"/>
          </a:xfrm>
        </p:spPr>
        <p:txBody>
          <a:bodyPr/>
          <a:lstStyle/>
          <a:p>
            <a:r>
              <a:rPr lang="da-DK" dirty="0" smtClean="0"/>
              <a:t>25. April 2012</a:t>
            </a:r>
            <a:endParaRPr lang="da-DK" dirty="0" smtClean="0"/>
          </a:p>
          <a:p>
            <a:endParaRPr lang="da-DK"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431848"/>
            <a:ext cx="8676456" cy="4832092"/>
          </a:xfrm>
          <a:prstGeom prst="rect">
            <a:avLst/>
          </a:prstGeom>
          <a:solidFill>
            <a:schemeClr val="bg1">
              <a:lumMod val="9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80975" algn="l"/>
                <a:tab pos="228600" algn="l"/>
              </a:tabLst>
            </a:pPr>
            <a:r>
              <a:rPr kumimoji="0" lang="da-DK" sz="2000" b="1" i="0" u="none" strike="noStrike" cap="none" normalizeH="0" baseline="0" dirty="0" smtClean="0">
                <a:ln>
                  <a:noFill/>
                </a:ln>
                <a:solidFill>
                  <a:schemeClr val="tx1"/>
                </a:solidFill>
                <a:effectLst/>
                <a:ea typeface="Times New Roman" pitchFamily="18" charset="0"/>
              </a:rPr>
              <a:t>Tema: Mediekulturel indsigt og kompetencer /1998-2001</a:t>
            </a:r>
          </a:p>
          <a:p>
            <a:pPr marL="0" marR="0" lvl="0" indent="0" algn="l" defTabSz="914400" rtl="0" eaLnBrk="1" fontAlgn="base" latinLnBrk="0" hangingPunct="1">
              <a:lnSpc>
                <a:spcPct val="100000"/>
              </a:lnSpc>
              <a:spcBef>
                <a:spcPct val="0"/>
              </a:spcBef>
              <a:spcAft>
                <a:spcPct val="0"/>
              </a:spcAft>
              <a:buClrTx/>
              <a:buSzTx/>
              <a:buFontTx/>
              <a:buNone/>
              <a:tabLst>
                <a:tab pos="180975" algn="l"/>
                <a:tab pos="228600" algn="l"/>
              </a:tabLst>
            </a:pPr>
            <a:endParaRPr lang="da-DK" b="1" dirty="0"/>
          </a:p>
          <a:p>
            <a:pPr marL="0" marR="0" lvl="0" indent="0" algn="l" defTabSz="914400" rtl="0" eaLnBrk="1" fontAlgn="base" latinLnBrk="0" hangingPunct="1">
              <a:lnSpc>
                <a:spcPct val="100000"/>
              </a:lnSpc>
              <a:spcBef>
                <a:spcPct val="0"/>
              </a:spcBef>
              <a:spcAft>
                <a:spcPct val="0"/>
              </a:spcAft>
              <a:buClrTx/>
              <a:buSzTx/>
              <a:buFontTx/>
              <a:buNone/>
              <a:tabLst>
                <a:tab pos="180975" algn="l"/>
                <a:tab pos="228600" algn="l"/>
              </a:tabLst>
            </a:pPr>
            <a:endParaRPr kumimoji="0" lang="da-DK"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tabLst>
                <a:tab pos="180975" algn="l"/>
                <a:tab pos="228600" algn="l"/>
              </a:tabLst>
            </a:pPr>
            <a:endParaRPr kumimoji="0" lang="da-DK" b="0" i="0" u="none" strike="noStrike" cap="none" normalizeH="0" baseline="0" dirty="0" smtClean="0">
              <a:ln>
                <a:noFill/>
              </a:ln>
              <a:solidFill>
                <a:schemeClr val="tx1"/>
              </a:solidFill>
              <a:effectLst/>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80975" algn="l"/>
                <a:tab pos="228600" algn="l"/>
              </a:tabLst>
            </a:pPr>
            <a:r>
              <a:rPr kumimoji="0" lang="da-DK" b="1" i="0" u="none" strike="noStrike" cap="none" normalizeH="0" baseline="0" dirty="0" smtClean="0">
                <a:ln>
                  <a:noFill/>
                </a:ln>
                <a:solidFill>
                  <a:schemeClr val="tx1"/>
                </a:solidFill>
                <a:effectLst/>
                <a:ea typeface="Times New Roman" pitchFamily="18" charset="0"/>
              </a:rPr>
              <a:t>Tekniske færdigheder; dvs. færdigheder i at kunne betjene teknik og udstyr.</a:t>
            </a:r>
            <a:endParaRPr kumimoji="0" lang="da-DK"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tabLst>
                <a:tab pos="180975" algn="l"/>
                <a:tab pos="228600" algn="l"/>
              </a:tabLst>
            </a:pPr>
            <a:endParaRPr kumimoji="0" lang="da-DK" b="1" i="0" u="none" strike="noStrike" cap="none" normalizeH="0" baseline="0" dirty="0" smtClean="0">
              <a:ln>
                <a:noFill/>
              </a:ln>
              <a:solidFill>
                <a:schemeClr val="tx1"/>
              </a:solidFill>
              <a:effectLst/>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80975" algn="l"/>
                <a:tab pos="228600" algn="l"/>
              </a:tabLst>
            </a:pPr>
            <a:r>
              <a:rPr kumimoji="0" lang="da-DK" b="1" i="0" u="none" strike="noStrike" cap="none" normalizeH="0" baseline="0" dirty="0" smtClean="0">
                <a:ln>
                  <a:noFill/>
                </a:ln>
                <a:solidFill>
                  <a:schemeClr val="tx1"/>
                </a:solidFill>
                <a:effectLst/>
                <a:ea typeface="Times New Roman" pitchFamily="18" charset="0"/>
              </a:rPr>
              <a:t>Almene mediekulturelle kompetencer; dvs. viden om mediet og medieudtrykket/teksten og evnen til at navigere i medielandskabet.</a:t>
            </a:r>
            <a:endParaRPr kumimoji="0" lang="da-DK"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tabLst>
                <a:tab pos="180975" algn="l"/>
                <a:tab pos="228600" algn="l"/>
              </a:tabLst>
            </a:pPr>
            <a:endParaRPr kumimoji="0" lang="da-DK" b="0" i="0" u="none" strike="noStrike" cap="none" normalizeH="0" baseline="0" dirty="0" smtClean="0">
              <a:ln>
                <a:noFill/>
              </a:ln>
              <a:solidFill>
                <a:schemeClr val="tx1"/>
              </a:solidFill>
              <a:effectLst/>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80975" algn="l"/>
                <a:tab pos="228600" algn="l"/>
              </a:tabLst>
            </a:pPr>
            <a:r>
              <a:rPr kumimoji="0" lang="da-DK" b="1" i="0" u="none" strike="noStrike" cap="none" normalizeH="0" baseline="0" dirty="0" smtClean="0">
                <a:ln>
                  <a:noFill/>
                </a:ln>
                <a:solidFill>
                  <a:schemeClr val="tx1"/>
                </a:solidFill>
                <a:effectLst/>
                <a:ea typeface="Times New Roman" pitchFamily="18" charset="0"/>
              </a:rPr>
              <a:t>Håndværksmæssige færdigheder; dvs. færdigheder i selv at kunne udtrykke sig i medier.</a:t>
            </a:r>
            <a:endParaRPr kumimoji="0" lang="da-DK"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tabLst>
                <a:tab pos="180975" algn="l"/>
                <a:tab pos="228600" algn="l"/>
              </a:tabLst>
            </a:pPr>
            <a:endParaRPr kumimoji="0" lang="da-DK" b="1" i="0" u="none" strike="noStrike" cap="none" normalizeH="0" baseline="0" dirty="0" smtClean="0">
              <a:ln>
                <a:noFill/>
              </a:ln>
              <a:solidFill>
                <a:schemeClr val="tx1"/>
              </a:solidFill>
              <a:effectLst/>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80975" algn="l"/>
                <a:tab pos="228600" algn="l"/>
              </a:tabLst>
            </a:pPr>
            <a:r>
              <a:rPr kumimoji="0" lang="da-DK" b="1" i="0" u="none" strike="noStrike" cap="none" normalizeH="0" baseline="0" dirty="0" smtClean="0">
                <a:ln>
                  <a:noFill/>
                </a:ln>
                <a:solidFill>
                  <a:schemeClr val="tx1"/>
                </a:solidFill>
                <a:effectLst/>
                <a:ea typeface="Times New Roman" pitchFamily="18" charset="0"/>
              </a:rPr>
              <a:t>Analytiske mediekulturelle kompetencer; dvs. færdigheder i at analysere og vurdere medier og medieudtryk i en kulturel sammenhæng samt evnen til at anlægge et kritisk perspektiv.</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80975" algn="l"/>
                <a:tab pos="228600" algn="l"/>
              </a:tabLst>
            </a:pPr>
            <a:endParaRPr kumimoji="0" lang="da-DK" b="0" i="0" u="none" strike="noStrike" cap="none" normalizeH="0" baseline="0" dirty="0" smtClean="0">
              <a:ln>
                <a:noFill/>
              </a:ln>
              <a:solidFill>
                <a:schemeClr val="tx1"/>
              </a:solidFill>
              <a:effectLst/>
              <a:ea typeface="Times New Roman" pitchFamily="18" charset="0"/>
            </a:endParaRPr>
          </a:p>
          <a:p>
            <a:pPr eaLnBrk="0" fontAlgn="base" hangingPunct="0">
              <a:spcBef>
                <a:spcPct val="0"/>
              </a:spcBef>
              <a:spcAft>
                <a:spcPct val="0"/>
              </a:spcAft>
              <a:tabLst>
                <a:tab pos="180975" algn="l"/>
                <a:tab pos="228600" algn="l"/>
              </a:tabLst>
            </a:pPr>
            <a:r>
              <a:rPr lang="da-DK" dirty="0" smtClean="0"/>
              <a:t>(Familier i forandring)</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tab pos="180975" algn="l"/>
                <a:tab pos="228600" algn="l"/>
              </a:tabLst>
            </a:pPr>
            <a:endParaRPr kumimoji="0" lang="da-DK"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p:cNvSpPr/>
          <p:nvPr/>
        </p:nvSpPr>
        <p:spPr>
          <a:xfrm>
            <a:off x="755576" y="548680"/>
            <a:ext cx="7200800" cy="6217087"/>
          </a:xfrm>
          <a:prstGeom prst="rect">
            <a:avLst/>
          </a:prstGeom>
          <a:solidFill>
            <a:schemeClr val="bg1">
              <a:lumMod val="95000"/>
            </a:schemeClr>
          </a:solidFill>
        </p:spPr>
        <p:txBody>
          <a:bodyPr wrap="square">
            <a:spAutoFit/>
          </a:bodyPr>
          <a:lstStyle/>
          <a:p>
            <a:pPr lvl="0">
              <a:buNone/>
            </a:pPr>
            <a:r>
              <a:rPr lang="da-DK" sz="2000" b="1" dirty="0" smtClean="0"/>
              <a:t>TEMA: </a:t>
            </a:r>
            <a:r>
              <a:rPr lang="da-DK" b="1" dirty="0" smtClean="0"/>
              <a:t>Forældreholdninger </a:t>
            </a:r>
            <a:r>
              <a:rPr lang="da-DK" b="1" dirty="0"/>
              <a:t>i </a:t>
            </a:r>
            <a:r>
              <a:rPr lang="da-DK" b="1" dirty="0" smtClean="0"/>
              <a:t>generationsmødet/1998-2001</a:t>
            </a:r>
          </a:p>
          <a:p>
            <a:pPr lvl="0">
              <a:buNone/>
            </a:pPr>
            <a:endParaRPr lang="da-DK" b="1" dirty="0"/>
          </a:p>
          <a:p>
            <a:pPr lvl="0"/>
            <a:r>
              <a:rPr lang="da-DK" b="1" dirty="0"/>
              <a:t>Den frigjorte holdning,</a:t>
            </a:r>
            <a:r>
              <a:rPr lang="da-DK" dirty="0"/>
              <a:t> hvor børn og voksne kan bruge medier i familien som de vil. Ingen direkte spilleregler i familien. Medierne griber ikke forstyrrende ind på familielivet, men betragtes som "naturlige" og  en integreret del af familielivet.</a:t>
            </a:r>
          </a:p>
          <a:p>
            <a:pPr lvl="0"/>
            <a:r>
              <a:rPr lang="da-DK" b="1" dirty="0"/>
              <a:t>Den omsorgsfulde/beskyttende,</a:t>
            </a:r>
            <a:r>
              <a:rPr lang="da-DK" dirty="0"/>
              <a:t> hvor der er regler for mediebrugen som en form for beskyttelse og for at få familiens hverdag til at fungere. Medieudviklingen skal ikke have lov til sætte dagsordenen for familiens hverdag, derfor er det nødvendigt at regulere mediebrugen.</a:t>
            </a:r>
          </a:p>
          <a:p>
            <a:pPr lvl="0"/>
            <a:r>
              <a:rPr lang="da-DK" b="1" dirty="0"/>
              <a:t>Den demokratiske/pluralistiske,</a:t>
            </a:r>
            <a:r>
              <a:rPr lang="da-DK" dirty="0"/>
              <a:t> hvor mediebrugen er til diskussion og debat, men hvor der ikke direkte er faste spilleregler/aftaler. Forældrene forsøger derimod at overbevise ved hjælp af argumenter. "Den sunde fornuft" er rådende.   </a:t>
            </a:r>
          </a:p>
          <a:p>
            <a:pPr lvl="0"/>
            <a:r>
              <a:rPr lang="da-DK" b="1" dirty="0"/>
              <a:t>Den fællesskabssøgende,</a:t>
            </a:r>
            <a:r>
              <a:rPr lang="da-DK" dirty="0"/>
              <a:t> hvor familiens samhørighed og "</a:t>
            </a:r>
            <a:r>
              <a:rPr lang="da-DK" dirty="0" err="1"/>
              <a:t>vi-følelsen</a:t>
            </a:r>
            <a:r>
              <a:rPr lang="da-DK" dirty="0"/>
              <a:t>" er i højsædet. Mediebrugen tillægges i dette lys ikke den helt store betydning, men i givet fald bestemmes regler for mediebrugen af familien som enhed. Forældrene understøtter børnenes mediebrug, blot den ikke tager "overhånd".</a:t>
            </a:r>
          </a:p>
          <a:p>
            <a:pPr lvl="0">
              <a:buNone/>
            </a:pPr>
            <a:endParaRPr lang="da-DK" dirty="0"/>
          </a:p>
          <a:p>
            <a:r>
              <a:rPr lang="da-DK" dirty="0" smtClean="0"/>
              <a:t>(Familier i forandring)</a:t>
            </a:r>
          </a:p>
          <a:p>
            <a:pPr lvl="0">
              <a:buNone/>
            </a:pPr>
            <a:endParaRPr lang="da-DK"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2009 - 2012</a:t>
            </a:r>
            <a:endParaRPr lang="da-DK" dirty="0"/>
          </a:p>
        </p:txBody>
      </p:sp>
      <p:sp>
        <p:nvSpPr>
          <p:cNvPr id="3" name="Pladsholder til indhold 2"/>
          <p:cNvSpPr>
            <a:spLocks noGrp="1"/>
          </p:cNvSpPr>
          <p:nvPr>
            <p:ph idx="1"/>
          </p:nvPr>
        </p:nvSpPr>
        <p:spPr>
          <a:xfrm>
            <a:off x="1166936" y="1600200"/>
            <a:ext cx="8229600" cy="4525963"/>
          </a:xfrm>
        </p:spPr>
        <p:txBody>
          <a:bodyPr anchor="ctr">
            <a:normAutofit/>
          </a:bodyPr>
          <a:lstStyle/>
          <a:p>
            <a:pPr>
              <a:buNone/>
            </a:pPr>
            <a:r>
              <a:rPr lang="da-DK" dirty="0"/>
              <a:t>	</a:t>
            </a:r>
            <a:r>
              <a:rPr lang="da-DK" dirty="0" smtClean="0"/>
              <a:t>		</a:t>
            </a:r>
          </a:p>
          <a:p>
            <a:pPr>
              <a:buNone/>
            </a:pPr>
            <a:r>
              <a:rPr lang="da-DK" sz="2800" b="1" dirty="0" smtClean="0"/>
              <a:t>Forskningsprojektet: </a:t>
            </a:r>
            <a:r>
              <a:rPr lang="da-DK" sz="2800" b="1" dirty="0" err="1" smtClean="0"/>
              <a:t>Gendering</a:t>
            </a:r>
            <a:r>
              <a:rPr lang="da-DK" sz="2800" b="1" dirty="0" smtClean="0"/>
              <a:t> ICT in </a:t>
            </a:r>
            <a:r>
              <a:rPr lang="da-DK" sz="2800" b="1" dirty="0" err="1" smtClean="0"/>
              <a:t>everyday</a:t>
            </a:r>
            <a:r>
              <a:rPr lang="da-DK" sz="2800" b="1" dirty="0" smtClean="0"/>
              <a:t> </a:t>
            </a:r>
            <a:r>
              <a:rPr lang="da-DK" sz="2800" b="1" dirty="0" err="1" smtClean="0"/>
              <a:t>lif</a:t>
            </a:r>
            <a:r>
              <a:rPr lang="da-DK" sz="2800" dirty="0" err="1" smtClean="0"/>
              <a:t>e</a:t>
            </a:r>
            <a:endParaRPr lang="da-DK" sz="2800" dirty="0" smtClean="0"/>
          </a:p>
          <a:p>
            <a:pPr>
              <a:buNone/>
            </a:pPr>
            <a:endParaRPr lang="da-DK" sz="2800" dirty="0"/>
          </a:p>
          <a:p>
            <a:pPr>
              <a:buNone/>
            </a:pPr>
            <a:r>
              <a:rPr lang="da-DK" sz="2000" dirty="0"/>
              <a:t>	</a:t>
            </a:r>
          </a:p>
          <a:p>
            <a:pPr>
              <a:buNone/>
            </a:pPr>
            <a:endParaRPr lang="da-DK"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ph type="title"/>
          </p:nvPr>
        </p:nvSpPr>
        <p:spPr>
          <a:xfrm>
            <a:off x="685354" y="1124025"/>
            <a:ext cx="7772177" cy="1656457"/>
          </a:xfrm>
          <a:solidFill>
            <a:srgbClr val="FFFFFF"/>
          </a:solidFill>
          <a:ln w="36124">
            <a:solidFill>
              <a:srgbClr val="000000"/>
            </a:solidFill>
            <a:round/>
          </a:ln>
        </p:spPr>
        <p:txBody>
          <a:bodyPr lIns="62506" rIns="62506"/>
          <a:lstStyle/>
          <a:p>
            <a:pPr defTabSz="914145"/>
            <a:r>
              <a:rPr lang="da-DK" b="1" dirty="0" err="1" smtClean="0">
                <a:latin typeface="+mn-lt"/>
                <a:ea typeface="Helvetica" charset="0"/>
                <a:cs typeface="Helvetica" charset="0"/>
                <a:sym typeface="Helvetica" charset="0"/>
              </a:rPr>
              <a:t>Gendering</a:t>
            </a:r>
            <a:r>
              <a:rPr lang="da-DK" b="1" dirty="0" smtClean="0">
                <a:latin typeface="+mn-lt"/>
                <a:ea typeface="Helvetica" charset="0"/>
                <a:cs typeface="Helvetica" charset="0"/>
                <a:sym typeface="Helvetica" charset="0"/>
              </a:rPr>
              <a:t> ICT in </a:t>
            </a:r>
            <a:r>
              <a:rPr lang="da-DK" b="1" dirty="0" err="1" smtClean="0">
                <a:latin typeface="+mn-lt"/>
                <a:ea typeface="Helvetica" charset="0"/>
                <a:cs typeface="Helvetica" charset="0"/>
                <a:sym typeface="Helvetica" charset="0"/>
              </a:rPr>
              <a:t>everydaylife</a:t>
            </a:r>
            <a:endParaRPr lang="da-DK" dirty="0" smtClean="0">
              <a:latin typeface="+mn-lt"/>
            </a:endParaRPr>
          </a:p>
        </p:txBody>
      </p:sp>
      <p:sp>
        <p:nvSpPr>
          <p:cNvPr id="11267" name="Rectangle 2"/>
          <p:cNvSpPr>
            <a:spLocks noChangeArrowheads="1"/>
          </p:cNvSpPr>
          <p:nvPr>
            <p:ph type="body" idx="1"/>
          </p:nvPr>
        </p:nvSpPr>
        <p:spPr>
          <a:xfrm>
            <a:off x="1370707" y="3885531"/>
            <a:ext cx="6401470" cy="2350740"/>
          </a:xfrm>
        </p:spPr>
        <p:txBody>
          <a:bodyPr lIns="88896" tIns="50798" rIns="88896" bIns="50798" anchor="t"/>
          <a:lstStyle/>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endParaRPr lang="da-DK" sz="1000" u="sng" dirty="0" smtClean="0">
              <a:solidFill>
                <a:srgbClr val="888888"/>
              </a:solidFill>
              <a:latin typeface="Helvetica" charset="0"/>
              <a:ea typeface="Helvetica" charset="0"/>
              <a:cs typeface="Helvetica" charset="0"/>
              <a:sym typeface="Helvetica" charset="0"/>
              <a:hlinkClick r:id="rId2"/>
            </a:endParaRPr>
          </a:p>
          <a:p>
            <a:pPr marL="0" indent="0" defTabSz="914145">
              <a:lnSpc>
                <a:spcPct val="80000"/>
              </a:lnSpc>
              <a:spcBef>
                <a:spcPts val="352"/>
              </a:spcBef>
              <a:buNone/>
            </a:pPr>
            <a:r>
              <a:rPr lang="da-DK" sz="1000" u="sng" dirty="0" smtClean="0">
                <a:solidFill>
                  <a:srgbClr val="888888"/>
                </a:solidFill>
                <a:latin typeface="Helvetica" charset="0"/>
                <a:ea typeface="Helvetica" charset="0"/>
                <a:cs typeface="Helvetica" charset="0"/>
                <a:sym typeface="Helvetica" charset="0"/>
                <a:hlinkClick r:id="rId2"/>
              </a:rPr>
              <a:t>http://www.ucc.dk/udviklingogforskning/udviklings-ogforskningsprogrammer/didaktikoglaeringsrum/2136/genderingictineverydaylife/</a:t>
            </a: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r>
              <a:rPr lang="da-DK" sz="1000" u="sng" dirty="0" smtClean="0">
                <a:solidFill>
                  <a:srgbClr val="888888"/>
                </a:solidFill>
                <a:latin typeface="Helvetica" charset="0"/>
                <a:ea typeface="Helvetica" charset="0"/>
                <a:cs typeface="Helvetica" charset="0"/>
                <a:sym typeface="Helvetica" charset="0"/>
              </a:rPr>
              <a:t>http://www.ucc.dk/public/dokumenter/UFEV/Enheden%20for%20udvikling%20og%20forskning/Projektpr%E6sentationer%202009%20Lowres%20-%20til%20web/15_Gendering%20ICT%20in%20everyday%20life.pdf</a:t>
            </a: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a:p>
            <a:pPr marL="0" indent="0" defTabSz="914145">
              <a:lnSpc>
                <a:spcPct val="80000"/>
              </a:lnSpc>
              <a:spcBef>
                <a:spcPts val="352"/>
              </a:spcBef>
              <a:buNone/>
            </a:pPr>
            <a:endParaRPr lang="da-DK" sz="1300" dirty="0" smtClean="0">
              <a:solidFill>
                <a:srgbClr val="888888"/>
              </a:solidFill>
              <a:latin typeface="Helvetica" charset="0"/>
              <a:ea typeface="Helvetica" charset="0"/>
              <a:cs typeface="Helvetica" charset="0"/>
              <a:sym typeface="Helvetica"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fontScale="90000"/>
          </a:bodyPr>
          <a:lstStyle/>
          <a:p>
            <a:r>
              <a:rPr lang="da-DK" b="1" dirty="0" smtClean="0"/>
              <a:t/>
            </a:r>
            <a:br>
              <a:rPr lang="da-DK" b="1" dirty="0" smtClean="0"/>
            </a:br>
            <a:r>
              <a:rPr lang="da-DK" b="1" dirty="0" smtClean="0"/>
              <a:t>To perspektiver:</a:t>
            </a:r>
            <a:r>
              <a:rPr lang="da-DK" dirty="0"/>
              <a:t/>
            </a:r>
            <a:br>
              <a:rPr lang="da-DK" dirty="0"/>
            </a:br>
            <a:endParaRPr lang="da-DK" dirty="0"/>
          </a:p>
        </p:txBody>
      </p:sp>
      <p:sp>
        <p:nvSpPr>
          <p:cNvPr id="3" name="Pladsholder til indhold 2"/>
          <p:cNvSpPr>
            <a:spLocks noGrp="1"/>
          </p:cNvSpPr>
          <p:nvPr>
            <p:ph idx="1"/>
          </p:nvPr>
        </p:nvSpPr>
        <p:spPr>
          <a:xfrm>
            <a:off x="457200" y="2276872"/>
            <a:ext cx="8229600" cy="3849291"/>
          </a:xfrm>
        </p:spPr>
        <p:txBody>
          <a:bodyPr/>
          <a:lstStyle/>
          <a:p>
            <a:pPr lvl="0"/>
            <a:r>
              <a:rPr lang="da-DK" dirty="0"/>
              <a:t>Fokus på </a:t>
            </a:r>
            <a:r>
              <a:rPr lang="da-DK" dirty="0" smtClean="0"/>
              <a:t>mediebrug og mediemønstre </a:t>
            </a:r>
            <a:r>
              <a:rPr lang="da-DK" dirty="0"/>
              <a:t>(hvad vi har og hvad vi </a:t>
            </a:r>
            <a:r>
              <a:rPr lang="da-DK" dirty="0" smtClean="0"/>
              <a:t>gør)</a:t>
            </a:r>
          </a:p>
          <a:p>
            <a:pPr lvl="0">
              <a:buNone/>
            </a:pPr>
            <a:endParaRPr lang="da-DK" dirty="0"/>
          </a:p>
          <a:p>
            <a:pPr lvl="0"/>
            <a:r>
              <a:rPr lang="da-DK" dirty="0"/>
              <a:t>Fokus på hverdagslivet sammenhænge og </a:t>
            </a:r>
            <a:r>
              <a:rPr lang="da-DK" dirty="0" err="1"/>
              <a:t>dynamikker</a:t>
            </a:r>
            <a:r>
              <a:rPr lang="da-DK" dirty="0"/>
              <a:t> (rutiner og ritualer</a:t>
            </a:r>
            <a:r>
              <a:rPr lang="da-DK" dirty="0" smtClean="0"/>
              <a:t>)</a:t>
            </a:r>
          </a:p>
          <a:p>
            <a:pPr lvl="0"/>
            <a:endParaRPr lang="da-DK" dirty="0"/>
          </a:p>
          <a:p>
            <a:pPr lvl="0">
              <a:buNone/>
            </a:pPr>
            <a:endParaRPr lang="da-DK"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ph type="title"/>
          </p:nvPr>
        </p:nvSpPr>
        <p:spPr>
          <a:xfrm>
            <a:off x="456531" y="274588"/>
            <a:ext cx="8229823" cy="1143000"/>
          </a:xfrm>
          <a:solidFill>
            <a:srgbClr val="FFFFFF"/>
          </a:solidFill>
          <a:ln w="36124">
            <a:solidFill>
              <a:srgbClr val="000000"/>
            </a:solidFill>
            <a:round/>
          </a:ln>
        </p:spPr>
        <p:txBody>
          <a:bodyPr lIns="62506" rIns="62506"/>
          <a:lstStyle/>
          <a:p>
            <a:pPr defTabSz="914145"/>
            <a:r>
              <a:rPr lang="da-DK" sz="3400" dirty="0" smtClean="0">
                <a:latin typeface="+mn-lt"/>
                <a:ea typeface="Helvetica" charset="0"/>
                <a:cs typeface="Helvetica" charset="0"/>
                <a:sym typeface="Helvetica" charset="0"/>
              </a:rPr>
              <a:t>Mediefortællinger</a:t>
            </a:r>
            <a:br>
              <a:rPr lang="da-DK" sz="3400" dirty="0" smtClean="0">
                <a:latin typeface="+mn-lt"/>
                <a:ea typeface="Helvetica" charset="0"/>
                <a:cs typeface="Helvetica" charset="0"/>
                <a:sym typeface="Helvetica" charset="0"/>
              </a:rPr>
            </a:br>
            <a:r>
              <a:rPr lang="da-DK" sz="3400" dirty="0" smtClean="0">
                <a:latin typeface="+mn-lt"/>
                <a:ea typeface="Helvetica" charset="0"/>
                <a:cs typeface="Helvetica" charset="0"/>
                <a:sym typeface="Helvetica" charset="0"/>
              </a:rPr>
              <a:t>- veluddannede familier</a:t>
            </a:r>
            <a:endParaRPr lang="da-DK" dirty="0" smtClean="0">
              <a:latin typeface="+mn-lt"/>
            </a:endParaRPr>
          </a:p>
        </p:txBody>
      </p:sp>
      <p:sp>
        <p:nvSpPr>
          <p:cNvPr id="12291" name="Rectangle 2"/>
          <p:cNvSpPr>
            <a:spLocks noChangeArrowheads="1"/>
          </p:cNvSpPr>
          <p:nvPr>
            <p:ph type="body" idx="1"/>
          </p:nvPr>
        </p:nvSpPr>
        <p:spPr>
          <a:xfrm>
            <a:off x="456531" y="1599531"/>
            <a:ext cx="8229823" cy="4526235"/>
          </a:xfrm>
        </p:spPr>
        <p:txBody>
          <a:bodyPr lIns="88896" tIns="50798" rIns="88896" bIns="50798" anchor="t"/>
          <a:lstStyle/>
          <a:p>
            <a:pPr marL="113849" indent="-113849" defTabSz="914145">
              <a:lnSpc>
                <a:spcPct val="80000"/>
              </a:lnSpc>
              <a:spcBef>
                <a:spcPts val="352"/>
              </a:spcBef>
              <a:buNone/>
            </a:pPr>
            <a:endParaRPr lang="da-DK" sz="2200" dirty="0" smtClean="0">
              <a:ea typeface="Helvetica" charset="0"/>
              <a:cs typeface="Helvetica" charset="0"/>
              <a:sym typeface="Helvetica" charset="0"/>
            </a:endParaRPr>
          </a:p>
          <a:p>
            <a:pPr marL="113849" indent="-113849" defTabSz="914145">
              <a:lnSpc>
                <a:spcPct val="80000"/>
              </a:lnSpc>
              <a:spcBef>
                <a:spcPts val="352"/>
              </a:spcBef>
              <a:buNone/>
            </a:pPr>
            <a:endParaRPr lang="da-DK" sz="2200" dirty="0" smtClean="0">
              <a:ea typeface="Helvetica" charset="0"/>
              <a:cs typeface="Helvetica" charset="0"/>
              <a:sym typeface="Helvetica" charset="0"/>
            </a:endParaRPr>
          </a:p>
          <a:p>
            <a:pPr marL="113849" indent="-113849" defTabSz="914145">
              <a:lnSpc>
                <a:spcPct val="80000"/>
              </a:lnSpc>
              <a:spcBef>
                <a:spcPts val="352"/>
              </a:spcBef>
              <a:buClr>
                <a:srgbClr val="000000"/>
              </a:buClr>
              <a:buFont typeface="ArialMT" charset="0"/>
              <a:buChar char="•"/>
            </a:pPr>
            <a:r>
              <a:rPr lang="da-DK" sz="2200" dirty="0" smtClean="0">
                <a:ea typeface="Helvetica" charset="0"/>
                <a:cs typeface="Helvetica" charset="0"/>
                <a:sym typeface="Helvetica" charset="0"/>
              </a:rPr>
              <a:t>Dreng, 15 år: ”Jeg blev født i -97, og der var teknologien ikke så højt udviklet, som den er nu… Vi er født i en tid, hvor vi ikke havde så gode computere og heller ikke herhjemme..”</a:t>
            </a:r>
          </a:p>
          <a:p>
            <a:pPr marL="113849" indent="-113849" defTabSz="914145">
              <a:lnSpc>
                <a:spcPct val="80000"/>
              </a:lnSpc>
              <a:spcBef>
                <a:spcPts val="352"/>
              </a:spcBef>
              <a:buNone/>
            </a:pPr>
            <a:endParaRPr lang="da-DK" sz="2200" dirty="0" smtClean="0">
              <a:ea typeface="Helvetica" charset="0"/>
              <a:cs typeface="Helvetica" charset="0"/>
              <a:sym typeface="Helvetica" charset="0"/>
            </a:endParaRPr>
          </a:p>
          <a:p>
            <a:pPr marL="113849" indent="-113849" defTabSz="914145">
              <a:lnSpc>
                <a:spcPct val="80000"/>
              </a:lnSpc>
              <a:spcBef>
                <a:spcPts val="352"/>
              </a:spcBef>
              <a:buNone/>
            </a:pPr>
            <a:endParaRPr lang="da-DK" sz="2200" dirty="0" smtClean="0">
              <a:ea typeface="Helvetica" charset="0"/>
              <a:cs typeface="Helvetica" charset="0"/>
              <a:sym typeface="Helvetica" charset="0"/>
            </a:endParaRPr>
          </a:p>
          <a:p>
            <a:pPr marL="113849" indent="-113849" defTabSz="914145">
              <a:lnSpc>
                <a:spcPct val="80000"/>
              </a:lnSpc>
              <a:spcBef>
                <a:spcPts val="352"/>
              </a:spcBef>
              <a:buClr>
                <a:srgbClr val="000000"/>
              </a:buClr>
              <a:buFont typeface="ArialMT" charset="0"/>
              <a:buChar char="•"/>
            </a:pPr>
            <a:r>
              <a:rPr lang="da-DK" sz="2200" dirty="0" smtClean="0">
                <a:ea typeface="Helvetica" charset="0"/>
                <a:cs typeface="Helvetica" charset="0"/>
                <a:sym typeface="Helvetica" charset="0"/>
              </a:rPr>
              <a:t>Pige, 14 år: ”Vi bruger f.eks. aldrig medier i matematik. Vi laver alle modeller i hånden… Der lærer vi så ikke at bruge medierne, og når man så kommer i gymnasiet eller på arbejdsmarkedet, så bruger du ikke andet end medierne til at lave f.eks. søjlediagrammer. Du sidder jo ikke bare og tegner et søjlediagram i hånden”. </a:t>
            </a:r>
            <a:br>
              <a:rPr lang="da-DK" sz="2200" dirty="0" smtClean="0">
                <a:ea typeface="Helvetica" charset="0"/>
                <a:cs typeface="Helvetica" charset="0"/>
                <a:sym typeface="Helvetica" charset="0"/>
              </a:rPr>
            </a:br>
            <a:endParaRPr lang="da-DK" sz="2200" dirty="0" smtClean="0">
              <a:ea typeface="Helvetica" charset="0"/>
              <a:cs typeface="Helvetica" charset="0"/>
              <a:sym typeface="Helvetica" charset="0"/>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ph type="title"/>
          </p:nvPr>
        </p:nvSpPr>
        <p:spPr>
          <a:xfrm>
            <a:off x="456531" y="274588"/>
            <a:ext cx="8229823" cy="1143000"/>
          </a:xfrm>
          <a:solidFill>
            <a:srgbClr val="FFFFFF"/>
          </a:solidFill>
          <a:ln w="36124">
            <a:solidFill>
              <a:srgbClr val="000000"/>
            </a:solidFill>
            <a:round/>
          </a:ln>
        </p:spPr>
        <p:txBody>
          <a:bodyPr lIns="62506" rIns="62506"/>
          <a:lstStyle/>
          <a:p>
            <a:pPr defTabSz="914145"/>
            <a:r>
              <a:rPr lang="da-DK" sz="3400" dirty="0" smtClean="0">
                <a:latin typeface="+mn-lt"/>
                <a:ea typeface="Helvetica" charset="0"/>
                <a:cs typeface="Helvetica" charset="0"/>
                <a:sym typeface="Helvetica" charset="0"/>
              </a:rPr>
              <a:t>Mediefortællinger</a:t>
            </a:r>
            <a:br>
              <a:rPr lang="da-DK" sz="3400" dirty="0" smtClean="0">
                <a:latin typeface="+mn-lt"/>
                <a:ea typeface="Helvetica" charset="0"/>
                <a:cs typeface="Helvetica" charset="0"/>
                <a:sym typeface="Helvetica" charset="0"/>
              </a:rPr>
            </a:br>
            <a:r>
              <a:rPr lang="da-DK" sz="3400" dirty="0" smtClean="0">
                <a:latin typeface="+mn-lt"/>
                <a:ea typeface="Helvetica" charset="0"/>
                <a:cs typeface="Helvetica" charset="0"/>
                <a:sym typeface="Helvetica" charset="0"/>
              </a:rPr>
              <a:t>- veluddannede familier</a:t>
            </a:r>
            <a:endParaRPr lang="da-DK" dirty="0" smtClean="0">
              <a:latin typeface="+mn-lt"/>
            </a:endParaRPr>
          </a:p>
        </p:txBody>
      </p:sp>
      <p:sp>
        <p:nvSpPr>
          <p:cNvPr id="13315" name="Rectangle 2"/>
          <p:cNvSpPr>
            <a:spLocks noChangeArrowheads="1"/>
          </p:cNvSpPr>
          <p:nvPr>
            <p:ph type="body" idx="1"/>
          </p:nvPr>
        </p:nvSpPr>
        <p:spPr>
          <a:xfrm>
            <a:off x="456531" y="1772543"/>
            <a:ext cx="8229823" cy="4680273"/>
          </a:xfrm>
        </p:spPr>
        <p:txBody>
          <a:bodyPr lIns="88896" tIns="50798" rIns="88896" bIns="50798" anchor="t"/>
          <a:lstStyle/>
          <a:p>
            <a:pPr marL="130592" indent="-130592" defTabSz="914145">
              <a:lnSpc>
                <a:spcPct val="80000"/>
              </a:lnSpc>
              <a:spcBef>
                <a:spcPts val="141"/>
              </a:spcBef>
              <a:buNone/>
            </a:pPr>
            <a:endParaRPr lang="da-DK" sz="600" dirty="0" smtClean="0">
              <a:latin typeface="Helvetica" charset="0"/>
              <a:ea typeface="Helvetica" charset="0"/>
              <a:cs typeface="Helvetica" charset="0"/>
              <a:sym typeface="Helvetica" charset="0"/>
            </a:endParaRPr>
          </a:p>
          <a:p>
            <a:pPr marL="130592" indent="-130592" defTabSz="914145">
              <a:lnSpc>
                <a:spcPct val="80000"/>
              </a:lnSpc>
              <a:spcBef>
                <a:spcPts val="141"/>
              </a:spcBef>
              <a:buNone/>
            </a:pPr>
            <a:endParaRPr lang="da-DK" sz="600" dirty="0" smtClean="0">
              <a:latin typeface="Helvetica" charset="0"/>
              <a:ea typeface="Helvetica" charset="0"/>
              <a:cs typeface="Helvetica" charset="0"/>
              <a:sym typeface="Helvetica" charset="0"/>
            </a:endParaRPr>
          </a:p>
          <a:p>
            <a:pPr marL="130592" indent="-130592" defTabSz="914145">
              <a:lnSpc>
                <a:spcPct val="80000"/>
              </a:lnSpc>
              <a:spcBef>
                <a:spcPts val="141"/>
              </a:spcBef>
              <a:buNone/>
            </a:pPr>
            <a:endParaRPr lang="da-DK" sz="600" dirty="0" smtClean="0">
              <a:ea typeface="Helvetica" charset="0"/>
              <a:cs typeface="Helvetica" charset="0"/>
              <a:sym typeface="Helvetica" charset="0"/>
            </a:endParaRPr>
          </a:p>
          <a:p>
            <a:pPr marL="130592" indent="-130592" defTabSz="914145">
              <a:lnSpc>
                <a:spcPct val="80000"/>
              </a:lnSpc>
              <a:spcBef>
                <a:spcPts val="141"/>
              </a:spcBef>
              <a:buClr>
                <a:srgbClr val="000000"/>
              </a:buClr>
              <a:buFont typeface="ArialMT" charset="0"/>
              <a:buChar char="•"/>
            </a:pPr>
            <a:r>
              <a:rPr lang="da-DK" sz="2200" dirty="0" smtClean="0">
                <a:ea typeface="Helvetica" charset="0"/>
                <a:cs typeface="Helvetica" charset="0"/>
                <a:sym typeface="Helvetica" charset="0"/>
              </a:rPr>
              <a:t>Dreng, 14 år: ”Det trådløse net virker for det meste... Men man kan ikke bare gå ned og tage en computer, det kan man ikke få lov til… Jeg føler, at jeg arbejder mere, hvis jeg arbejder på en computer</a:t>
            </a:r>
            <a:r>
              <a:rPr lang="da-DK" sz="2200" b="1" dirty="0" smtClean="0">
                <a:ea typeface="Helvetica" charset="0"/>
                <a:cs typeface="Helvetica" charset="0"/>
                <a:sym typeface="Helvetica" charset="0"/>
              </a:rPr>
              <a:t>”.</a:t>
            </a:r>
            <a:endParaRPr lang="da-DK" sz="2200" dirty="0" smtClean="0">
              <a:ea typeface="Helvetica" charset="0"/>
              <a:cs typeface="Helvetica" charset="0"/>
              <a:sym typeface="Helvetica" charset="0"/>
            </a:endParaRPr>
          </a:p>
          <a:p>
            <a:pPr marL="130592" indent="-130592" defTabSz="914145">
              <a:lnSpc>
                <a:spcPct val="80000"/>
              </a:lnSpc>
              <a:spcBef>
                <a:spcPts val="141"/>
              </a:spcBef>
              <a:buNone/>
            </a:pPr>
            <a:endParaRPr lang="da-DK" sz="2200" dirty="0" smtClean="0">
              <a:ea typeface="Helvetica" charset="0"/>
              <a:cs typeface="Helvetica" charset="0"/>
              <a:sym typeface="Helvetica" charset="0"/>
            </a:endParaRPr>
          </a:p>
          <a:p>
            <a:pPr marL="130592" indent="-130592" defTabSz="914145">
              <a:lnSpc>
                <a:spcPct val="80000"/>
              </a:lnSpc>
              <a:spcBef>
                <a:spcPts val="141"/>
              </a:spcBef>
              <a:buNone/>
            </a:pPr>
            <a:endParaRPr lang="da-DK" sz="2200" dirty="0" smtClean="0">
              <a:ea typeface="Helvetica" charset="0"/>
              <a:cs typeface="Helvetica" charset="0"/>
              <a:sym typeface="Helvetica" charset="0"/>
            </a:endParaRPr>
          </a:p>
          <a:p>
            <a:pPr marL="130592" indent="-130592" defTabSz="914145">
              <a:lnSpc>
                <a:spcPct val="80000"/>
              </a:lnSpc>
              <a:spcBef>
                <a:spcPts val="141"/>
              </a:spcBef>
              <a:buClr>
                <a:srgbClr val="000000"/>
              </a:buClr>
              <a:buFont typeface="ArialMT" charset="0"/>
              <a:buChar char="•"/>
            </a:pPr>
            <a:r>
              <a:rPr lang="da-DK" sz="2200" dirty="0" smtClean="0">
                <a:ea typeface="Helvetica" charset="0"/>
                <a:cs typeface="Helvetica" charset="0"/>
                <a:sym typeface="Helvetica" charset="0"/>
              </a:rPr>
              <a:t>Far: Vi har ikke længere forventninger til, at skolen og lærerne er på omgangshøjde med den teknologiske og mediemæssige udvikling.</a:t>
            </a:r>
          </a:p>
          <a:p>
            <a:pPr marL="130592" indent="-130592" defTabSz="914145">
              <a:lnSpc>
                <a:spcPct val="80000"/>
              </a:lnSpc>
              <a:spcBef>
                <a:spcPts val="141"/>
              </a:spcBef>
              <a:buNone/>
            </a:pPr>
            <a:endParaRPr lang="da-DK" sz="2200" dirty="0" smtClean="0">
              <a:ea typeface="Helvetica" charset="0"/>
              <a:cs typeface="Helvetica" charset="0"/>
              <a:sym typeface="Helvetica" charset="0"/>
            </a:endParaRPr>
          </a:p>
          <a:p>
            <a:pPr marL="130592" indent="-130592" defTabSz="914145">
              <a:lnSpc>
                <a:spcPct val="80000"/>
              </a:lnSpc>
              <a:spcBef>
                <a:spcPts val="141"/>
              </a:spcBef>
              <a:buNone/>
            </a:pPr>
            <a:endParaRPr lang="da-DK" sz="2200" dirty="0" smtClean="0">
              <a:ea typeface="Helvetica" charset="0"/>
              <a:cs typeface="Helvetica" charset="0"/>
              <a:sym typeface="Helvetica" charset="0"/>
            </a:endParaRPr>
          </a:p>
          <a:p>
            <a:pPr marL="130592" indent="-130592" defTabSz="914145">
              <a:lnSpc>
                <a:spcPct val="80000"/>
              </a:lnSpc>
              <a:spcBef>
                <a:spcPts val="141"/>
              </a:spcBef>
              <a:buClr>
                <a:srgbClr val="000000"/>
              </a:buClr>
              <a:buFont typeface="ArialMT" charset="0"/>
              <a:buChar char="•"/>
            </a:pPr>
            <a:r>
              <a:rPr lang="da-DK" sz="2200" dirty="0" smtClean="0">
                <a:ea typeface="Helvetica" charset="0"/>
                <a:cs typeface="Helvetica" charset="0"/>
                <a:sym typeface="Helvetica" charset="0"/>
              </a:rPr>
              <a:t>Mor: Vi kritiserer ikke længere skolen og lærerne, når teknologien ikke virker.</a:t>
            </a:r>
          </a:p>
          <a:p>
            <a:pPr marL="130592" indent="-130592" defTabSz="914145">
              <a:lnSpc>
                <a:spcPct val="80000"/>
              </a:lnSpc>
              <a:spcBef>
                <a:spcPts val="141"/>
              </a:spcBef>
              <a:buNone/>
            </a:pPr>
            <a:r>
              <a:rPr lang="da-DK" sz="600" dirty="0" smtClean="0">
                <a:ea typeface="Helvetica" charset="0"/>
                <a:cs typeface="Helvetica" charset="0"/>
                <a:sym typeface="Helvetica" charset="0"/>
              </a:rPr>
              <a:t/>
            </a:r>
            <a:br>
              <a:rPr lang="da-DK" sz="600" dirty="0" smtClean="0">
                <a:ea typeface="Helvetica" charset="0"/>
                <a:cs typeface="Helvetica" charset="0"/>
                <a:sym typeface="Helvetica" charset="0"/>
              </a:rPr>
            </a:br>
            <a:endParaRPr lang="da-DK" sz="4300" dirty="0" smtClean="0">
              <a:ea typeface="Helvetica" charset="0"/>
              <a:cs typeface="Helvetica" charset="0"/>
              <a:sym typeface="Helvetica" charset="0"/>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da-DK" b="1" dirty="0" smtClean="0"/>
              <a:t>Foreløbige resultater - ny viden?</a:t>
            </a:r>
            <a:endParaRPr lang="da-DK" dirty="0"/>
          </a:p>
        </p:txBody>
      </p:sp>
      <p:sp>
        <p:nvSpPr>
          <p:cNvPr id="3" name="Pladsholder til indhold 2"/>
          <p:cNvSpPr>
            <a:spLocks noGrp="1"/>
          </p:cNvSpPr>
          <p:nvPr>
            <p:ph idx="1"/>
          </p:nvPr>
        </p:nvSpPr>
        <p:spPr>
          <a:xfrm>
            <a:off x="457200" y="1844824"/>
            <a:ext cx="8229600" cy="4281339"/>
          </a:xfrm>
        </p:spPr>
        <p:txBody>
          <a:bodyPr>
            <a:normAutofit fontScale="92500" lnSpcReduction="10000"/>
          </a:bodyPr>
          <a:lstStyle/>
          <a:p>
            <a:pPr lvl="1">
              <a:buNone/>
            </a:pPr>
            <a:endParaRPr lang="da-DK" dirty="0" smtClean="0"/>
          </a:p>
          <a:p>
            <a:r>
              <a:rPr lang="da-DK" dirty="0" smtClean="0"/>
              <a:t>Kultur </a:t>
            </a:r>
            <a:r>
              <a:rPr lang="da-DK" dirty="0"/>
              <a:t>og </a:t>
            </a:r>
            <a:r>
              <a:rPr lang="da-DK" dirty="0" smtClean="0"/>
              <a:t>kulturanalyse:  Digitale medier som </a:t>
            </a:r>
            <a:r>
              <a:rPr lang="da-DK" dirty="0"/>
              <a:t> </a:t>
            </a:r>
            <a:r>
              <a:rPr lang="da-DK" dirty="0" smtClean="0"/>
              <a:t>kultur</a:t>
            </a:r>
          </a:p>
          <a:p>
            <a:endParaRPr lang="da-DK" dirty="0" smtClean="0"/>
          </a:p>
          <a:p>
            <a:r>
              <a:rPr lang="da-DK" dirty="0" smtClean="0"/>
              <a:t>Hverdagsliv </a:t>
            </a:r>
            <a:r>
              <a:rPr lang="da-DK" dirty="0"/>
              <a:t>og </a:t>
            </a:r>
            <a:r>
              <a:rPr lang="da-DK" dirty="0" smtClean="0"/>
              <a:t>mediekultur:  Uformel mediebrug, brugergenereret og innovativ</a:t>
            </a:r>
            <a:endParaRPr lang="da-DK" sz="4000" dirty="0"/>
          </a:p>
          <a:p>
            <a:endParaRPr lang="da-DK" dirty="0" smtClean="0"/>
          </a:p>
          <a:p>
            <a:r>
              <a:rPr lang="da-DK" dirty="0" smtClean="0"/>
              <a:t>Køn og generationer: Kompleksitet , holdninger og regler</a:t>
            </a:r>
            <a:endParaRPr lang="da-DK"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solidFill>
            <a:srgbClr val="FFC000"/>
          </a:solidFill>
        </p:spPr>
        <p:txBody>
          <a:bodyPr>
            <a:normAutofit/>
          </a:bodyPr>
          <a:lstStyle/>
          <a:p>
            <a:r>
              <a:rPr lang="da-DK" sz="5400" dirty="0" smtClean="0"/>
              <a:t>Spørgsmål </a:t>
            </a:r>
            <a:endParaRPr lang="da-DK" sz="5400" dirty="0"/>
          </a:p>
        </p:txBody>
      </p:sp>
      <p:sp>
        <p:nvSpPr>
          <p:cNvPr id="3" name="Pladsholder til indhold 2"/>
          <p:cNvSpPr>
            <a:spLocks noGrp="1"/>
          </p:cNvSpPr>
          <p:nvPr>
            <p:ph idx="1"/>
          </p:nvPr>
        </p:nvSpPr>
        <p:spPr>
          <a:xfrm>
            <a:off x="457200" y="1772816"/>
            <a:ext cx="8229600" cy="4353347"/>
          </a:xfrm>
        </p:spPr>
        <p:txBody>
          <a:bodyPr>
            <a:normAutofit fontScale="92500"/>
          </a:bodyPr>
          <a:lstStyle/>
          <a:p>
            <a:endParaRPr lang="da-DK" dirty="0" smtClean="0"/>
          </a:p>
          <a:p>
            <a:r>
              <a:rPr lang="da-DK" dirty="0" smtClean="0"/>
              <a:t>Hvad kendetegner unges mediekultur?</a:t>
            </a:r>
          </a:p>
          <a:p>
            <a:endParaRPr lang="da-DK" dirty="0" smtClean="0"/>
          </a:p>
          <a:p>
            <a:r>
              <a:rPr lang="da-DK" dirty="0" smtClean="0"/>
              <a:t>Hvordan forholder pædagogiske organisationer sig til samfundets digitalisering og </a:t>
            </a:r>
            <a:r>
              <a:rPr lang="da-DK" dirty="0" err="1" smtClean="0"/>
              <a:t>medialisering</a:t>
            </a:r>
            <a:r>
              <a:rPr lang="da-DK" dirty="0" smtClean="0"/>
              <a:t>?</a:t>
            </a:r>
          </a:p>
          <a:p>
            <a:endParaRPr lang="da-DK" dirty="0" smtClean="0"/>
          </a:p>
          <a:p>
            <a:r>
              <a:rPr lang="da-DK" dirty="0" smtClean="0"/>
              <a:t>Hvordan mødes og håndteres unges uformelle mediebrug?</a:t>
            </a:r>
          </a:p>
          <a:p>
            <a:endParaRPr lang="da-DK" dirty="0" smtClean="0"/>
          </a:p>
          <a:p>
            <a:endParaRPr lang="da-DK" dirty="0" smtClean="0"/>
          </a:p>
          <a:p>
            <a:pPr>
              <a:buNone/>
            </a:pPr>
            <a:endParaRPr lang="da-DK" dirty="0" smtClean="0"/>
          </a:p>
          <a:p>
            <a:pPr>
              <a:buNone/>
            </a:pPr>
            <a:endParaRPr lang="da-DK" dirty="0" smtClean="0"/>
          </a:p>
          <a:p>
            <a:pPr>
              <a:buNone/>
            </a:pPr>
            <a:endParaRPr lang="da-DK" dirty="0" smtClean="0"/>
          </a:p>
          <a:p>
            <a:pPr>
              <a:buNone/>
            </a:pPr>
            <a:endParaRPr lang="da-DK" dirty="0" smtClean="0"/>
          </a:p>
          <a:p>
            <a:endParaRPr lang="da-DK" dirty="0" smtClean="0"/>
          </a:p>
          <a:p>
            <a:endParaRPr lang="da-DK" dirty="0" smtClean="0"/>
          </a:p>
          <a:p>
            <a:endParaRPr lang="da-DK" dirty="0" smtClean="0"/>
          </a:p>
          <a:p>
            <a:endParaRPr lang="da-DK"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a-DK" dirty="0" smtClean="0"/>
              <a:t>De sociale medier og de unge</a:t>
            </a:r>
            <a:endParaRPr lang="da-DK" dirty="0"/>
          </a:p>
        </p:txBody>
      </p:sp>
      <p:sp>
        <p:nvSpPr>
          <p:cNvPr id="3" name="Undertitel 2"/>
          <p:cNvSpPr>
            <a:spLocks noGrp="1"/>
          </p:cNvSpPr>
          <p:nvPr>
            <p:ph type="subTitle" idx="1"/>
          </p:nvPr>
        </p:nvSpPr>
        <p:spPr>
          <a:xfrm>
            <a:off x="1371600" y="4365104"/>
            <a:ext cx="6400800" cy="648072"/>
          </a:xfrm>
        </p:spPr>
        <p:txBody>
          <a:bodyPr>
            <a:normAutofit/>
          </a:bodyPr>
          <a:lstStyle/>
          <a:p>
            <a:r>
              <a:rPr lang="da-DK" sz="1800" b="1" i="1" dirty="0"/>
              <a:t>Befolkningens </a:t>
            </a:r>
            <a:r>
              <a:rPr lang="da-DK" sz="1800" b="1" i="1" dirty="0" smtClean="0"/>
              <a:t>brug af </a:t>
            </a:r>
            <a:r>
              <a:rPr lang="da-DK" sz="1800" b="1" i="1" dirty="0"/>
              <a:t>internet </a:t>
            </a:r>
            <a:r>
              <a:rPr lang="da-DK" sz="1800" b="1" i="1" dirty="0" smtClean="0"/>
              <a:t>– 2010 – Danmarks Statistik</a:t>
            </a:r>
            <a:endParaRPr lang="da-DK"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179512" y="1412776"/>
            <a:ext cx="8324850" cy="413385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51520" y="908720"/>
            <a:ext cx="8496300" cy="490537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79512" y="2060848"/>
            <a:ext cx="8582025" cy="3952131"/>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style>
          <a:lnRef idx="1">
            <a:schemeClr val="dk1"/>
          </a:lnRef>
          <a:fillRef idx="2">
            <a:schemeClr val="dk1"/>
          </a:fillRef>
          <a:effectRef idx="1">
            <a:schemeClr val="dk1"/>
          </a:effectRef>
          <a:fontRef idx="minor">
            <a:schemeClr val="dk1"/>
          </a:fontRef>
        </p:style>
        <p:txBody>
          <a:bodyPr>
            <a:noAutofit/>
          </a:bodyPr>
          <a:lstStyle/>
          <a:p>
            <a:r>
              <a:rPr lang="da-DK" sz="3200" b="1" dirty="0" smtClean="0"/>
              <a:t>Danske unges brug af sociale netværk i et mobilt perspektiv, IT universitet 2009 </a:t>
            </a:r>
            <a:endParaRPr lang="da-DK" sz="3200" dirty="0"/>
          </a:p>
        </p:txBody>
      </p:sp>
      <p:sp>
        <p:nvSpPr>
          <p:cNvPr id="3" name="Pladsholder til indhold 2"/>
          <p:cNvSpPr>
            <a:spLocks noGrp="1"/>
          </p:cNvSpPr>
          <p:nvPr>
            <p:ph idx="1"/>
          </p:nvPr>
        </p:nvSpPr>
        <p:spPr/>
        <p:txBody>
          <a:bodyPr>
            <a:normAutofit fontScale="77500" lnSpcReduction="20000"/>
          </a:bodyPr>
          <a:lstStyle/>
          <a:p>
            <a:pPr>
              <a:buNone/>
            </a:pPr>
            <a:endParaRPr lang="da-DK" dirty="0" smtClean="0"/>
          </a:p>
          <a:p>
            <a:pPr>
              <a:buNone/>
            </a:pPr>
            <a:r>
              <a:rPr lang="da-DK" dirty="0" smtClean="0"/>
              <a:t>Vores undersøgelse viser, at 13-24årige danskere </a:t>
            </a:r>
          </a:p>
          <a:p>
            <a:pPr>
              <a:buNone/>
            </a:pPr>
            <a:endParaRPr lang="da-DK" dirty="0" smtClean="0"/>
          </a:p>
          <a:p>
            <a:r>
              <a:rPr lang="da-DK" dirty="0" smtClean="0"/>
              <a:t>ikke bruger mere end to sociale netværkstjenester </a:t>
            </a:r>
          </a:p>
          <a:p>
            <a:r>
              <a:rPr lang="da-DK" dirty="0" smtClean="0"/>
              <a:t>primært bruger sociale netværkssider til at styrke offline relationer og holde sig bredt orienteret </a:t>
            </a:r>
          </a:p>
          <a:p>
            <a:r>
              <a:rPr lang="da-DK" dirty="0" smtClean="0"/>
              <a:t>helst vil have vennernes statusopdatering som billeder, efterfulgt af status om humør/følelser </a:t>
            </a:r>
          </a:p>
          <a:p>
            <a:r>
              <a:rPr lang="da-DK" dirty="0" smtClean="0"/>
              <a:t>ikke er interesserede i at bruge sociale netværk kun på mobilen, men via en kombination af medier </a:t>
            </a:r>
          </a:p>
          <a:p>
            <a:r>
              <a:rPr lang="da-DK" dirty="0" smtClean="0"/>
              <a:t>... men </a:t>
            </a:r>
            <a:r>
              <a:rPr lang="da-DK" i="1" dirty="0" smtClean="0"/>
              <a:t>hvis servicen er gratis, nem at bruge og vennerne er på, er der mange potentielle brugere </a:t>
            </a:r>
          </a:p>
          <a:p>
            <a:pPr>
              <a:buNone/>
            </a:pPr>
            <a:endParaRPr lang="da-DK"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da-DK" dirty="0" smtClean="0"/>
              <a:t>Unges mediekultur</a:t>
            </a:r>
            <a:endParaRPr lang="da-DK" dirty="0"/>
          </a:p>
        </p:txBody>
      </p:sp>
      <p:sp>
        <p:nvSpPr>
          <p:cNvPr id="3" name="Pladsholder til indhold 2"/>
          <p:cNvSpPr>
            <a:spLocks noGrp="1"/>
          </p:cNvSpPr>
          <p:nvPr>
            <p:ph idx="1"/>
          </p:nvPr>
        </p:nvSpPr>
        <p:spPr>
          <a:xfrm>
            <a:off x="457200" y="2420888"/>
            <a:ext cx="8229600" cy="3705275"/>
          </a:xfrm>
        </p:spPr>
        <p:txBody>
          <a:bodyPr>
            <a:normAutofit fontScale="85000" lnSpcReduction="10000"/>
          </a:bodyPr>
          <a:lstStyle/>
          <a:p>
            <a:r>
              <a:rPr lang="da-DK" dirty="0" smtClean="0"/>
              <a:t>Digitale og mobile medier er i fokus</a:t>
            </a:r>
          </a:p>
          <a:p>
            <a:r>
              <a:rPr lang="da-DK" dirty="0" smtClean="0"/>
              <a:t>Medier</a:t>
            </a:r>
            <a:r>
              <a:rPr lang="da-DK" dirty="0"/>
              <a:t>, formater og </a:t>
            </a:r>
            <a:r>
              <a:rPr lang="da-DK" dirty="0" smtClean="0"/>
              <a:t>aktiviteter blandes - konvergens</a:t>
            </a:r>
          </a:p>
          <a:p>
            <a:r>
              <a:rPr lang="da-DK" dirty="0" smtClean="0"/>
              <a:t>Primær og sekundær mediebrug - kulissemediebrug</a:t>
            </a:r>
          </a:p>
          <a:p>
            <a:r>
              <a:rPr lang="da-DK" dirty="0" smtClean="0"/>
              <a:t>Kommunikation</a:t>
            </a:r>
            <a:r>
              <a:rPr lang="da-DK" dirty="0"/>
              <a:t>, </a:t>
            </a:r>
            <a:r>
              <a:rPr lang="da-DK" dirty="0" smtClean="0"/>
              <a:t>information og oplevelse </a:t>
            </a:r>
          </a:p>
          <a:p>
            <a:r>
              <a:rPr lang="da-DK" dirty="0" smtClean="0"/>
              <a:t>Lukkede og åbne platforme og sociale sites</a:t>
            </a:r>
          </a:p>
          <a:p>
            <a:r>
              <a:rPr lang="da-DK" dirty="0" smtClean="0"/>
              <a:t>Mediering og </a:t>
            </a:r>
            <a:r>
              <a:rPr lang="da-DK" dirty="0" err="1" smtClean="0"/>
              <a:t>remediering</a:t>
            </a:r>
            <a:endParaRPr lang="da-DK" dirty="0" smtClean="0"/>
          </a:p>
          <a:p>
            <a:r>
              <a:rPr lang="da-DK" dirty="0" err="1" smtClean="0"/>
              <a:t>Medialisering</a:t>
            </a:r>
            <a:r>
              <a:rPr lang="da-DK" dirty="0" smtClean="0"/>
              <a:t>: Indirekte og direkte</a:t>
            </a:r>
            <a:endParaRPr lang="da-DK"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b="1" dirty="0" smtClean="0"/>
              <a:t>1998 - 2001</a:t>
            </a:r>
            <a:endParaRPr lang="da-DK" b="1" dirty="0"/>
          </a:p>
        </p:txBody>
      </p:sp>
      <p:sp>
        <p:nvSpPr>
          <p:cNvPr id="3" name="Pladsholder til indhold 2"/>
          <p:cNvSpPr>
            <a:spLocks noGrp="1"/>
          </p:cNvSpPr>
          <p:nvPr>
            <p:ph idx="1"/>
          </p:nvPr>
        </p:nvSpPr>
        <p:spPr/>
        <p:txBody>
          <a:bodyPr/>
          <a:lstStyle/>
          <a:p>
            <a:pPr>
              <a:buNone/>
            </a:pPr>
            <a:r>
              <a:rPr lang="da-DK" dirty="0"/>
              <a:t>	</a:t>
            </a:r>
            <a:r>
              <a:rPr lang="da-DK" dirty="0" smtClean="0"/>
              <a:t>		</a:t>
            </a:r>
          </a:p>
          <a:p>
            <a:pPr>
              <a:buNone/>
            </a:pPr>
            <a:r>
              <a:rPr lang="da-DK" b="1" dirty="0" smtClean="0"/>
              <a:t>Forskningsprojektet: FAMILIER I FORANDRING</a:t>
            </a:r>
          </a:p>
          <a:p>
            <a:pPr>
              <a:buNone/>
            </a:pPr>
            <a:endParaRPr lang="da-DK"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457200" y="476672"/>
            <a:ext cx="8229600" cy="5649491"/>
          </a:xfrm>
          <a:solidFill>
            <a:schemeClr val="bg1">
              <a:lumMod val="95000"/>
            </a:schemeClr>
          </a:solidFill>
        </p:spPr>
        <p:txBody>
          <a:bodyPr>
            <a:normAutofit fontScale="47500" lnSpcReduction="20000"/>
          </a:bodyPr>
          <a:lstStyle/>
          <a:p>
            <a:pPr>
              <a:buNone/>
            </a:pPr>
            <a:r>
              <a:rPr lang="da-DK" sz="4200" b="1" dirty="0"/>
              <a:t>Tema: Medier i </a:t>
            </a:r>
            <a:r>
              <a:rPr lang="da-DK" sz="4200" b="1" dirty="0" smtClean="0"/>
              <a:t>hverdagen  / 1998-2001</a:t>
            </a:r>
            <a:endParaRPr lang="da-DK" sz="4200" dirty="0"/>
          </a:p>
          <a:p>
            <a:pPr>
              <a:buNone/>
            </a:pPr>
            <a:r>
              <a:rPr lang="da-DK" b="1" dirty="0"/>
              <a:t> </a:t>
            </a:r>
            <a:endParaRPr lang="da-DK" dirty="0"/>
          </a:p>
          <a:p>
            <a:pPr lvl="0"/>
            <a:r>
              <a:rPr lang="da-DK" b="1" dirty="0"/>
              <a:t>Medie- og kommunikationsudstyr er en integreret del af familiernes hverdagsliv. Ofte er brugen ”usynlig” for de enkelte familiemedlemmer og blot  en del af dagligdagens rutiner og ritualer</a:t>
            </a:r>
            <a:r>
              <a:rPr lang="da-DK" b="1" dirty="0" smtClean="0"/>
              <a:t>.</a:t>
            </a:r>
          </a:p>
          <a:p>
            <a:pPr lvl="0">
              <a:buNone/>
            </a:pPr>
            <a:endParaRPr lang="da-DK" b="1" dirty="0"/>
          </a:p>
          <a:p>
            <a:pPr lvl="0"/>
            <a:r>
              <a:rPr lang="da-DK" b="1" dirty="0"/>
              <a:t>De elektroniske medier er i nogle familierne genstand for samtale og samvær mellem børn og voksne, mens de i andre familier har karakter af en ”naturlig” del af hverdagens forskellige former for adfærd og samvær, som ikke kommenteres</a:t>
            </a:r>
            <a:r>
              <a:rPr lang="da-DK" b="1" dirty="0" smtClean="0"/>
              <a:t>.</a:t>
            </a:r>
          </a:p>
          <a:p>
            <a:pPr lvl="0">
              <a:buNone/>
            </a:pPr>
            <a:endParaRPr lang="da-DK" b="1" dirty="0"/>
          </a:p>
          <a:p>
            <a:pPr lvl="0"/>
            <a:r>
              <a:rPr lang="da-DK" b="1" dirty="0"/>
              <a:t>Fjernsynet er det medie, som spiller den største rolle i familien. Fjernsynsbrugen er et signal om, hvorledes familien ”holder hverdag</a:t>
            </a:r>
            <a:r>
              <a:rPr lang="da-DK" b="1" dirty="0" smtClean="0"/>
              <a:t>”.</a:t>
            </a:r>
          </a:p>
          <a:p>
            <a:pPr lvl="0">
              <a:buNone/>
            </a:pPr>
            <a:endParaRPr lang="da-DK" b="1" dirty="0"/>
          </a:p>
          <a:p>
            <a:pPr lvl="0"/>
            <a:r>
              <a:rPr lang="da-DK" b="1" dirty="0"/>
              <a:t>Mange fjernsyn i familien har en tendens til at individualisere mediebrugen og sprede de enkelte familiemedlemmer. Dette gælder især, når børnene når puberteten.  </a:t>
            </a:r>
            <a:endParaRPr lang="da-DK" b="1" dirty="0" smtClean="0"/>
          </a:p>
          <a:p>
            <a:pPr lvl="0">
              <a:buNone/>
            </a:pPr>
            <a:r>
              <a:rPr lang="da-DK" b="1" dirty="0" smtClean="0"/>
              <a:t>   </a:t>
            </a:r>
            <a:endParaRPr lang="da-DK" b="1" dirty="0"/>
          </a:p>
          <a:p>
            <a:pPr lvl="0"/>
            <a:r>
              <a:rPr lang="da-DK" b="1" dirty="0"/>
              <a:t>Radioen spiller ingen større rolle i familierne. Dog lytter børnene ofte til musik i radioen.  </a:t>
            </a:r>
            <a:endParaRPr lang="da-DK" b="1" dirty="0" smtClean="0"/>
          </a:p>
          <a:p>
            <a:pPr lvl="0">
              <a:buNone/>
            </a:pPr>
            <a:endParaRPr lang="da-DK" b="1" dirty="0"/>
          </a:p>
          <a:p>
            <a:pPr lvl="0"/>
            <a:r>
              <a:rPr lang="da-DK" b="1" dirty="0"/>
              <a:t>Den internetopkoblede computer ændrer på den ene side familiens samværsformer, aktiviteter og relationer mellem børn og forældre (generationsmødet). På den anden side er den ofte anledning til konflikter mellem </a:t>
            </a:r>
            <a:r>
              <a:rPr lang="da-DK" b="1" dirty="0" smtClean="0"/>
              <a:t>familiemedlemmerne.</a:t>
            </a:r>
          </a:p>
          <a:p>
            <a:pPr lvl="0">
              <a:buNone/>
            </a:pPr>
            <a:endParaRPr lang="da-DK" b="1" dirty="0"/>
          </a:p>
          <a:p>
            <a:r>
              <a:rPr lang="da-DK" b="1" dirty="0"/>
              <a:t>Mobiltelefon har især børnene bemægtiget sig og gjort til deres medie. Mobiltelefonbrugen er udtryk for en ny </a:t>
            </a:r>
            <a:r>
              <a:rPr lang="da-DK" b="1" dirty="0" smtClean="0"/>
              <a:t>samtalekultur</a:t>
            </a:r>
          </a:p>
          <a:p>
            <a:endParaRPr lang="da-DK" dirty="0"/>
          </a:p>
          <a:p>
            <a:pPr>
              <a:buNone/>
            </a:pPr>
            <a:r>
              <a:rPr lang="da-DK" dirty="0" smtClean="0"/>
              <a:t>(Familier i forandring)</a:t>
            </a:r>
            <a:endParaRPr lang="da-DK"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744</Words>
  <Application>Microsoft Office PowerPoint</Application>
  <PresentationFormat>Skærmshow (4:3)</PresentationFormat>
  <Paragraphs>127</Paragraphs>
  <Slides>18</Slides>
  <Notes>0</Notes>
  <HiddenSlides>0</HiddenSlides>
  <MMClips>0</MMClips>
  <ScaleCrop>false</ScaleCrop>
  <HeadingPairs>
    <vt:vector size="4" baseType="variant">
      <vt:variant>
        <vt:lpstr>Tema</vt:lpstr>
      </vt:variant>
      <vt:variant>
        <vt:i4>1</vt:i4>
      </vt:variant>
      <vt:variant>
        <vt:lpstr>Diastitler</vt:lpstr>
      </vt:variant>
      <vt:variant>
        <vt:i4>18</vt:i4>
      </vt:variant>
    </vt:vector>
  </HeadingPairs>
  <TitlesOfParts>
    <vt:vector size="19" baseType="lpstr">
      <vt:lpstr>Kontortema</vt:lpstr>
      <vt:lpstr>Unges mediekultur</vt:lpstr>
      <vt:lpstr>De sociale medier og de unge</vt:lpstr>
      <vt:lpstr>Dias nummer 3</vt:lpstr>
      <vt:lpstr>Dias nummer 4</vt:lpstr>
      <vt:lpstr>Dias nummer 5</vt:lpstr>
      <vt:lpstr>Danske unges brug af sociale netværk i et mobilt perspektiv, IT universitet 2009 </vt:lpstr>
      <vt:lpstr>Unges mediekultur</vt:lpstr>
      <vt:lpstr>1998 - 2001</vt:lpstr>
      <vt:lpstr>Dias nummer 9</vt:lpstr>
      <vt:lpstr>Dias nummer 10</vt:lpstr>
      <vt:lpstr>Dias nummer 11</vt:lpstr>
      <vt:lpstr>2009 - 2012</vt:lpstr>
      <vt:lpstr>Gendering ICT in everydaylife</vt:lpstr>
      <vt:lpstr> To perspektiver: </vt:lpstr>
      <vt:lpstr>Mediefortællinger - veluddannede familier</vt:lpstr>
      <vt:lpstr>Mediefortællinger - veluddannede familier</vt:lpstr>
      <vt:lpstr>Foreløbige resultater - ny viden?</vt:lpstr>
      <vt:lpstr>Spørgsmål </vt:lpstr>
    </vt:vector>
  </TitlesOfParts>
  <Company>UCC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Børns og unges mediekultur</dc:title>
  <dc:creator>CVU København &amp; Nordsjælland</dc:creator>
  <cp:lastModifiedBy>CVU København &amp; Nordsjælland</cp:lastModifiedBy>
  <cp:revision>17</cp:revision>
  <dcterms:created xsi:type="dcterms:W3CDTF">2012-01-24T17:04:27Z</dcterms:created>
  <dcterms:modified xsi:type="dcterms:W3CDTF">2012-04-24T13:40:39Z</dcterms:modified>
</cp:coreProperties>
</file>